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Lst>
  <p:sldIdLst>
    <p:sldId id="256" r:id="rId2"/>
    <p:sldId id="287" r:id="rId3"/>
    <p:sldId id="293" r:id="rId4"/>
    <p:sldId id="294" r:id="rId5"/>
    <p:sldId id="278" r:id="rId6"/>
    <p:sldId id="303" r:id="rId7"/>
    <p:sldId id="302" r:id="rId8"/>
    <p:sldId id="276" r:id="rId9"/>
    <p:sldId id="299" r:id="rId10"/>
    <p:sldId id="296" r:id="rId11"/>
    <p:sldId id="300" r:id="rId12"/>
    <p:sldId id="301" r:id="rId13"/>
    <p:sldId id="288" r:id="rId14"/>
    <p:sldId id="297" r:id="rId15"/>
    <p:sldId id="282" r:id="rId16"/>
    <p:sldId id="283" r:id="rId17"/>
    <p:sldId id="284" r:id="rId18"/>
    <p:sldId id="298" r:id="rId19"/>
    <p:sldId id="290" r:id="rId20"/>
    <p:sldId id="289" r:id="rId21"/>
    <p:sldId id="291" r:id="rId22"/>
    <p:sldId id="28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3823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8507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565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5111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7133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529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8959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497443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0064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8347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8620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961286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1191" y="663610"/>
            <a:ext cx="10993549" cy="1169983"/>
          </a:xfrm>
        </p:spPr>
        <p:txBody>
          <a:bodyPr/>
          <a:lstStyle/>
          <a:p>
            <a:pPr algn="ctr"/>
            <a:r>
              <a:rPr lang="en-IN" dirty="0"/>
              <a:t>Three-step-authentication</a:t>
            </a:r>
          </a:p>
        </p:txBody>
      </p:sp>
      <p:sp>
        <p:nvSpPr>
          <p:cNvPr id="3" name="Subtitle 2"/>
          <p:cNvSpPr>
            <a:spLocks noGrp="1"/>
          </p:cNvSpPr>
          <p:nvPr>
            <p:ph type="subTitle" idx="1"/>
          </p:nvPr>
        </p:nvSpPr>
        <p:spPr>
          <a:xfrm>
            <a:off x="520231" y="2002874"/>
            <a:ext cx="10993546" cy="1062543"/>
          </a:xfrm>
        </p:spPr>
        <p:txBody>
          <a:bodyPr>
            <a:noAutofit/>
          </a:bodyPr>
          <a:lstStyle/>
          <a:p>
            <a:pPr algn="ctr"/>
            <a:r>
              <a:rPr lang="en-IN" sz="1400" dirty="0"/>
              <a:t>Domain: cyber security</a:t>
            </a:r>
          </a:p>
          <a:p>
            <a:pPr algn="ctr"/>
            <a:r>
              <a:rPr lang="en-IN" sz="1400" dirty="0"/>
              <a:t>Batch 10</a:t>
            </a:r>
          </a:p>
          <a:p>
            <a:pPr algn="ctr"/>
            <a:r>
              <a:rPr lang="en-IN" sz="1400" dirty="0"/>
              <a:t>Project Guide:  Assistant prof.  a Yashwanth</a:t>
            </a:r>
          </a:p>
        </p:txBody>
      </p:sp>
      <p:sp>
        <p:nvSpPr>
          <p:cNvPr id="4" name="TextBox 3"/>
          <p:cNvSpPr txBox="1"/>
          <p:nvPr/>
        </p:nvSpPr>
        <p:spPr>
          <a:xfrm>
            <a:off x="2569029" y="3640183"/>
            <a:ext cx="8033039" cy="1815882"/>
          </a:xfrm>
          <a:prstGeom prst="rect">
            <a:avLst/>
          </a:prstGeom>
          <a:noFill/>
        </p:spPr>
        <p:txBody>
          <a:bodyPr wrap="square" rtlCol="0">
            <a:spAutoFit/>
          </a:bodyPr>
          <a:lstStyle/>
          <a:p>
            <a:r>
              <a:rPr lang="en-IN" sz="2800" dirty="0">
                <a:solidFill>
                  <a:schemeClr val="bg1"/>
                </a:solidFill>
              </a:rPr>
              <a:t>R. Aravind				121710317045 (Team Lead)</a:t>
            </a:r>
          </a:p>
          <a:p>
            <a:r>
              <a:rPr lang="en-IN" sz="2800" dirty="0">
                <a:solidFill>
                  <a:schemeClr val="bg1"/>
                </a:solidFill>
              </a:rPr>
              <a:t>P. Vaishnavi				121710317044</a:t>
            </a:r>
          </a:p>
          <a:p>
            <a:r>
              <a:rPr lang="en-IN" sz="2800" dirty="0">
                <a:solidFill>
                  <a:schemeClr val="bg1"/>
                </a:solidFill>
              </a:rPr>
              <a:t>Ch.V. Aarathi			121710317010</a:t>
            </a:r>
          </a:p>
          <a:p>
            <a:r>
              <a:rPr lang="en-IN" sz="2800" dirty="0">
                <a:solidFill>
                  <a:schemeClr val="bg1"/>
                </a:solidFill>
              </a:rPr>
              <a:t>Varaha Rakesh			121710317051</a:t>
            </a:r>
          </a:p>
        </p:txBody>
      </p:sp>
    </p:spTree>
    <p:extLst>
      <p:ext uri="{BB962C8B-B14F-4D97-AF65-F5344CB8AC3E}">
        <p14:creationId xmlns:p14="http://schemas.microsoft.com/office/powerpoint/2010/main" val="4087839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2181" y="977262"/>
            <a:ext cx="10458995" cy="3724096"/>
          </a:xfrm>
          <a:prstGeom prst="rect">
            <a:avLst/>
          </a:prstGeom>
        </p:spPr>
        <p:txBody>
          <a:bodyPr wrap="square">
            <a:spAutoFit/>
          </a:bodyPr>
          <a:lstStyle/>
          <a:p>
            <a:pPr algn="just"/>
            <a:r>
              <a:rPr lang="en-IN" sz="4000" b="1" dirty="0" smtClean="0">
                <a:solidFill>
                  <a:schemeClr val="accent1">
                    <a:lumMod val="60000"/>
                    <a:lumOff val="40000"/>
                  </a:schemeClr>
                </a:solidFill>
                <a:latin typeface="Times New Roman" panose="02020603050405020304" pitchFamily="18" charset="0"/>
                <a:cs typeface="Times New Roman" panose="02020603050405020304" pitchFamily="18" charset="0"/>
              </a:rPr>
              <a:t>Steps to login: (1</a:t>
            </a:r>
            <a:r>
              <a:rPr lang="en-IN" sz="4000" b="1" baseline="30000" dirty="0" smtClean="0">
                <a:solidFill>
                  <a:schemeClr val="accent1">
                    <a:lumMod val="60000"/>
                    <a:lumOff val="40000"/>
                  </a:schemeClr>
                </a:solidFill>
                <a:latin typeface="Times New Roman" panose="02020603050405020304" pitchFamily="18" charset="0"/>
                <a:cs typeface="Times New Roman" panose="02020603050405020304" pitchFamily="18" charset="0"/>
              </a:rPr>
              <a:t>st</a:t>
            </a:r>
            <a:r>
              <a:rPr lang="en-IN" sz="4000" b="1" dirty="0" smtClean="0">
                <a:solidFill>
                  <a:schemeClr val="accent1">
                    <a:lumMod val="60000"/>
                    <a:lumOff val="40000"/>
                  </a:schemeClr>
                </a:solidFill>
                <a:latin typeface="Times New Roman" panose="02020603050405020304" pitchFamily="18" charset="0"/>
                <a:cs typeface="Times New Roman" panose="02020603050405020304" pitchFamily="18" charset="0"/>
              </a:rPr>
              <a:t> step)</a:t>
            </a:r>
          </a:p>
          <a:p>
            <a:pPr algn="just"/>
            <a:endParaRPr lang="en-IN" sz="2800" dirty="0" smtClean="0">
              <a:latin typeface="Times New Roman" panose="02020603050405020304" pitchFamily="18" charset="0"/>
              <a:cs typeface="Times New Roman" panose="02020603050405020304" pitchFamily="18" charset="0"/>
            </a:endParaRPr>
          </a:p>
          <a:p>
            <a:pPr algn="just"/>
            <a:r>
              <a:rPr lang="en-IN" sz="2800" dirty="0" smtClean="0">
                <a:latin typeface="Times New Roman" panose="02020603050405020304" pitchFamily="18" charset="0"/>
                <a:cs typeface="Times New Roman" panose="02020603050405020304" pitchFamily="18" charset="0"/>
              </a:rPr>
              <a:t>1.Login </a:t>
            </a:r>
            <a:r>
              <a:rPr lang="en-IN" sz="2800" dirty="0">
                <a:latin typeface="Times New Roman" panose="02020603050405020304" pitchFamily="18" charset="0"/>
                <a:cs typeface="Times New Roman" panose="02020603050405020304" pitchFamily="18" charset="0"/>
              </a:rPr>
              <a:t>Authentication is the first step in three step Authentication</a:t>
            </a:r>
          </a:p>
          <a:p>
            <a:pPr algn="just"/>
            <a:r>
              <a:rPr lang="en-IN" sz="2800" dirty="0">
                <a:latin typeface="Times New Roman" panose="02020603050405020304" pitchFamily="18" charset="0"/>
                <a:cs typeface="Times New Roman" panose="02020603050405020304" pitchFamily="18" charset="0"/>
              </a:rPr>
              <a:t>2.User should provide username and password</a:t>
            </a:r>
          </a:p>
          <a:p>
            <a:pPr algn="just"/>
            <a:r>
              <a:rPr lang="en-IN" sz="2800" dirty="0">
                <a:latin typeface="Times New Roman" panose="02020603050405020304" pitchFamily="18" charset="0"/>
                <a:cs typeface="Times New Roman" panose="02020603050405020304" pitchFamily="18" charset="0"/>
              </a:rPr>
              <a:t>3.Click on Login</a:t>
            </a:r>
          </a:p>
          <a:p>
            <a:pPr algn="just"/>
            <a:r>
              <a:rPr lang="en-IN" sz="2800" dirty="0">
                <a:latin typeface="Times New Roman" panose="02020603050405020304" pitchFamily="18" charset="0"/>
                <a:cs typeface="Times New Roman" panose="02020603050405020304" pitchFamily="18" charset="0"/>
              </a:rPr>
              <a:t>4.If the username and the password matches the registered credentials</a:t>
            </a:r>
          </a:p>
          <a:p>
            <a:pPr algn="just"/>
            <a:r>
              <a:rPr lang="en-IN" sz="2800" dirty="0">
                <a:latin typeface="Times New Roman" panose="02020603050405020304" pitchFamily="18" charset="0"/>
                <a:cs typeface="Times New Roman" panose="02020603050405020304" pitchFamily="18" charset="0"/>
              </a:rPr>
              <a:t>5.Then it will redirect you to the shopping cart</a:t>
            </a:r>
          </a:p>
          <a:p>
            <a:pPr algn="just"/>
            <a:r>
              <a:rPr lang="en-IN" sz="2800" dirty="0">
                <a:latin typeface="Times New Roman" panose="02020603050405020304" pitchFamily="18" charset="0"/>
                <a:cs typeface="Times New Roman" panose="02020603050405020304" pitchFamily="18" charset="0"/>
              </a:rPr>
              <a:t>6.Else It will prompt out Invalid username and password</a:t>
            </a:r>
          </a:p>
        </p:txBody>
      </p:sp>
    </p:spTree>
    <p:extLst>
      <p:ext uri="{BB962C8B-B14F-4D97-AF65-F5344CB8AC3E}">
        <p14:creationId xmlns:p14="http://schemas.microsoft.com/office/powerpoint/2010/main" val="3897141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2963" b="4815"/>
          <a:stretch/>
        </p:blipFill>
        <p:spPr>
          <a:xfrm>
            <a:off x="0" y="0"/>
            <a:ext cx="12192000" cy="6858000"/>
          </a:xfrm>
          <a:prstGeom prst="rect">
            <a:avLst/>
          </a:prstGeom>
        </p:spPr>
      </p:pic>
    </p:spTree>
    <p:extLst>
      <p:ext uri="{BB962C8B-B14F-4D97-AF65-F5344CB8AC3E}">
        <p14:creationId xmlns:p14="http://schemas.microsoft.com/office/powerpoint/2010/main" val="1437335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3111" b="4815"/>
          <a:stretch/>
        </p:blipFill>
        <p:spPr>
          <a:xfrm>
            <a:off x="0" y="0"/>
            <a:ext cx="12192000" cy="6858000"/>
          </a:xfrm>
          <a:prstGeom prst="rect">
            <a:avLst/>
          </a:prstGeom>
        </p:spPr>
      </p:pic>
    </p:spTree>
    <p:extLst>
      <p:ext uri="{BB962C8B-B14F-4D97-AF65-F5344CB8AC3E}">
        <p14:creationId xmlns:p14="http://schemas.microsoft.com/office/powerpoint/2010/main" val="3148314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9270"/>
          <a:stretch/>
        </p:blipFill>
        <p:spPr>
          <a:xfrm>
            <a:off x="0" y="0"/>
            <a:ext cx="12192000" cy="6858000"/>
          </a:xfrm>
          <a:prstGeom prst="rect">
            <a:avLst/>
          </a:prstGeom>
        </p:spPr>
      </p:pic>
    </p:spTree>
    <p:extLst>
      <p:ext uri="{BB962C8B-B14F-4D97-AF65-F5344CB8AC3E}">
        <p14:creationId xmlns:p14="http://schemas.microsoft.com/office/powerpoint/2010/main" val="648690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E436A-1007-4053-AA20-A7576E0A5B03}"/>
              </a:ext>
            </a:extLst>
          </p:cNvPr>
          <p:cNvSpPr txBox="1"/>
          <p:nvPr/>
        </p:nvSpPr>
        <p:spPr>
          <a:xfrm>
            <a:off x="542646" y="1960866"/>
            <a:ext cx="11170383" cy="4832092"/>
          </a:xfrm>
          <a:prstGeom prst="rect">
            <a:avLst/>
          </a:prstGeom>
          <a:noFill/>
        </p:spPr>
        <p:txBody>
          <a:bodyPr wrap="square" rtlCol="0">
            <a:spAutoFit/>
          </a:bodyPr>
          <a:lstStyle/>
          <a:p>
            <a:pPr algn="just"/>
            <a:r>
              <a:rPr lang="en-IN" sz="2800" dirty="0">
                <a:latin typeface="Times New Roman" panose="02020603050405020304" pitchFamily="18" charset="0"/>
                <a:cs typeface="Times New Roman" panose="02020603050405020304" pitchFamily="18" charset="0"/>
              </a:rPr>
              <a:t>1.After </a:t>
            </a:r>
            <a:r>
              <a:rPr lang="en-IN" sz="2800" dirty="0" smtClean="0">
                <a:latin typeface="Times New Roman" panose="02020603050405020304" pitchFamily="18" charset="0"/>
                <a:cs typeface="Times New Roman" panose="02020603050405020304" pitchFamily="18" charset="0"/>
              </a:rPr>
              <a:t>the login </a:t>
            </a:r>
            <a:r>
              <a:rPr lang="en-IN" sz="2800" dirty="0">
                <a:latin typeface="Times New Roman" panose="02020603050405020304" pitchFamily="18" charset="0"/>
                <a:cs typeface="Times New Roman" panose="02020603050405020304" pitchFamily="18" charset="0"/>
              </a:rPr>
              <a:t>process you will </a:t>
            </a:r>
            <a:r>
              <a:rPr lang="en-IN" sz="2800" dirty="0" smtClean="0">
                <a:latin typeface="Times New Roman" panose="02020603050405020304" pitchFamily="18" charset="0"/>
                <a:cs typeface="Times New Roman" panose="02020603050405020304" pitchFamily="18" charset="0"/>
              </a:rPr>
              <a:t>be redirected </a:t>
            </a:r>
            <a:r>
              <a:rPr lang="en-IN" sz="2800" dirty="0">
                <a:latin typeface="Times New Roman" panose="02020603050405020304" pitchFamily="18" charset="0"/>
                <a:cs typeface="Times New Roman" panose="02020603050405020304" pitchFamily="18" charset="0"/>
              </a:rPr>
              <a:t>to </a:t>
            </a:r>
            <a:r>
              <a:rPr lang="en-IN" sz="2800" dirty="0" smtClean="0">
                <a:latin typeface="Times New Roman" panose="02020603050405020304" pitchFamily="18" charset="0"/>
                <a:cs typeface="Times New Roman" panose="02020603050405020304" pitchFamily="18" charset="0"/>
              </a:rPr>
              <a:t>the cart </a:t>
            </a:r>
            <a:r>
              <a:rPr lang="en-IN" sz="2800" dirty="0">
                <a:latin typeface="Times New Roman" panose="02020603050405020304" pitchFamily="18" charset="0"/>
                <a:cs typeface="Times New Roman" panose="02020603050405020304" pitchFamily="18" charset="0"/>
              </a:rPr>
              <a:t>page and then </a:t>
            </a:r>
            <a:r>
              <a:rPr lang="en-IN" sz="2800" dirty="0" smtClean="0">
                <a:latin typeface="Times New Roman" panose="02020603050405020304" pitchFamily="18" charset="0"/>
                <a:cs typeface="Times New Roman" panose="02020603050405020304" pitchFamily="18" charset="0"/>
              </a:rPr>
              <a:t>payment page.</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2. After you have entered card details and click on </a:t>
            </a:r>
            <a:r>
              <a:rPr lang="en-IN" sz="2800" dirty="0" smtClean="0">
                <a:latin typeface="Times New Roman" panose="02020603050405020304" pitchFamily="18" charset="0"/>
                <a:cs typeface="Times New Roman" panose="02020603050405020304" pitchFamily="18" charset="0"/>
              </a:rPr>
              <a:t>pay.</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3.You will be redirected to One Time </a:t>
            </a:r>
            <a:r>
              <a:rPr lang="en-IN" sz="2800" dirty="0" smtClean="0">
                <a:latin typeface="Times New Roman" panose="02020603050405020304" pitchFamily="18" charset="0"/>
                <a:cs typeface="Times New Roman" panose="02020603050405020304" pitchFamily="18" charset="0"/>
              </a:rPr>
              <a:t>Password (OTP) </a:t>
            </a:r>
            <a:r>
              <a:rPr lang="en-IN" sz="2800" dirty="0">
                <a:latin typeface="Times New Roman" panose="02020603050405020304" pitchFamily="18" charset="0"/>
                <a:cs typeface="Times New Roman" panose="02020603050405020304" pitchFamily="18" charset="0"/>
              </a:rPr>
              <a:t>Authentication.</a:t>
            </a:r>
          </a:p>
          <a:p>
            <a:pPr algn="just"/>
            <a:r>
              <a:rPr lang="en-IN" sz="2800" dirty="0">
                <a:latin typeface="Times New Roman" panose="02020603050405020304" pitchFamily="18" charset="0"/>
                <a:cs typeface="Times New Roman" panose="02020603050405020304" pitchFamily="18" charset="0"/>
              </a:rPr>
              <a:t>4.There you have to provide your registered mobile number and click on send </a:t>
            </a:r>
            <a:r>
              <a:rPr lang="en-IN" sz="2800" dirty="0" smtClean="0">
                <a:latin typeface="Times New Roman" panose="02020603050405020304" pitchFamily="18" charset="0"/>
                <a:cs typeface="Times New Roman" panose="02020603050405020304" pitchFamily="18" charset="0"/>
              </a:rPr>
              <a:t>OTP.</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5.Once </a:t>
            </a:r>
            <a:r>
              <a:rPr lang="en-IN" sz="2800" dirty="0" smtClean="0">
                <a:latin typeface="Times New Roman" panose="02020603050405020304" pitchFamily="18" charset="0"/>
                <a:cs typeface="Times New Roman" panose="02020603050405020304" pitchFamily="18" charset="0"/>
              </a:rPr>
              <a:t>the OTP is sent </a:t>
            </a:r>
            <a:r>
              <a:rPr lang="en-IN" sz="2800" dirty="0">
                <a:latin typeface="Times New Roman" panose="02020603050405020304" pitchFamily="18" charset="0"/>
                <a:cs typeface="Times New Roman" panose="02020603050405020304" pitchFamily="18" charset="0"/>
              </a:rPr>
              <a:t>to the mobile </a:t>
            </a:r>
            <a:r>
              <a:rPr lang="en-IN" sz="2800" dirty="0" smtClean="0">
                <a:latin typeface="Times New Roman" panose="02020603050405020304" pitchFamily="18" charset="0"/>
                <a:cs typeface="Times New Roman" panose="02020603050405020304" pitchFamily="18" charset="0"/>
              </a:rPr>
              <a:t>number.</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6.You have to enter your Received </a:t>
            </a:r>
            <a:r>
              <a:rPr lang="en-IN" sz="2800" dirty="0" smtClean="0">
                <a:latin typeface="Times New Roman" panose="02020603050405020304" pitchFamily="18" charset="0"/>
                <a:cs typeface="Times New Roman" panose="02020603050405020304" pitchFamily="18" charset="0"/>
              </a:rPr>
              <a:t>OTP.</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7.Click on submit </a:t>
            </a:r>
            <a:r>
              <a:rPr lang="en-IN" sz="2800" dirty="0" smtClean="0">
                <a:latin typeface="Times New Roman" panose="02020603050405020304" pitchFamily="18" charset="0"/>
                <a:cs typeface="Times New Roman" panose="02020603050405020304" pitchFamily="18" charset="0"/>
              </a:rPr>
              <a:t>OTP.</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8.If the OTP matches It will redirect to biometric authentication </a:t>
            </a:r>
            <a:r>
              <a:rPr lang="en-IN" sz="2800" dirty="0" smtClean="0">
                <a:latin typeface="Times New Roman" panose="02020603050405020304" pitchFamily="18" charset="0"/>
                <a:cs typeface="Times New Roman" panose="02020603050405020304" pitchFamily="18" charset="0"/>
              </a:rPr>
              <a:t>page.</a:t>
            </a:r>
            <a:endParaRPr lang="en-IN"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42646" y="1018903"/>
            <a:ext cx="8679731" cy="707886"/>
          </a:xfrm>
          <a:prstGeom prst="rect">
            <a:avLst/>
          </a:prstGeom>
          <a:noFill/>
        </p:spPr>
        <p:txBody>
          <a:bodyPr wrap="square" rtlCol="0">
            <a:spAutoFit/>
          </a:bodyPr>
          <a:lstStyle/>
          <a:p>
            <a:r>
              <a:rPr lang="en-IN" sz="4000" b="1" dirty="0" smtClean="0">
                <a:solidFill>
                  <a:schemeClr val="accent1">
                    <a:lumMod val="60000"/>
                    <a:lumOff val="40000"/>
                  </a:schemeClr>
                </a:solidFill>
                <a:latin typeface="Times New Roman" panose="02020603050405020304" pitchFamily="18" charset="0"/>
                <a:cs typeface="Times New Roman" panose="02020603050405020304" pitchFamily="18" charset="0"/>
              </a:rPr>
              <a:t>2</a:t>
            </a:r>
            <a:r>
              <a:rPr lang="en-IN" sz="4000" b="1" baseline="30000" dirty="0" smtClean="0">
                <a:solidFill>
                  <a:schemeClr val="accent1">
                    <a:lumMod val="60000"/>
                    <a:lumOff val="40000"/>
                  </a:schemeClr>
                </a:solidFill>
                <a:latin typeface="Times New Roman" panose="02020603050405020304" pitchFamily="18" charset="0"/>
                <a:cs typeface="Times New Roman" panose="02020603050405020304" pitchFamily="18" charset="0"/>
              </a:rPr>
              <a:t>nd</a:t>
            </a:r>
            <a:r>
              <a:rPr lang="en-IN" sz="4000" b="1" dirty="0" smtClean="0">
                <a:solidFill>
                  <a:schemeClr val="accent1">
                    <a:lumMod val="60000"/>
                    <a:lumOff val="40000"/>
                  </a:schemeClr>
                </a:solidFill>
                <a:latin typeface="Times New Roman" panose="02020603050405020304" pitchFamily="18" charset="0"/>
                <a:cs typeface="Times New Roman" panose="02020603050405020304" pitchFamily="18" charset="0"/>
              </a:rPr>
              <a:t> Step of Authentication</a:t>
            </a:r>
            <a:endParaRPr lang="en-IN" sz="40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122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93EF-0663-4A5B-9F6E-C006EEC8F466}"/>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40B680F-E664-4207-8281-268F71B00197}"/>
              </a:ext>
            </a:extLst>
          </p:cNvPr>
          <p:cNvSpPr>
            <a:spLocks noGrp="1"/>
          </p:cNvSpPr>
          <p:nvPr>
            <p:ph idx="1"/>
          </p:nvPr>
        </p:nvSpPr>
        <p:spPr/>
        <p:txBody>
          <a:bodyPr/>
          <a:lstStyle/>
          <a:p>
            <a:endParaRPr lang="en-IN" dirty="0"/>
          </a:p>
        </p:txBody>
      </p:sp>
      <p:sp>
        <p:nvSpPr>
          <p:cNvPr id="4" name="Text Placeholder 3">
            <a:extLst>
              <a:ext uri="{FF2B5EF4-FFF2-40B4-BE49-F238E27FC236}">
                <a16:creationId xmlns:a16="http://schemas.microsoft.com/office/drawing/2014/main" id="{56989F59-DD69-428B-94A8-1B54B50F5C4C}"/>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6AEB1E0A-808A-4D54-A95D-224EAEFF5A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29835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6E55-6E0B-403B-BA2C-44C2E09E395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EC54DE5-DE25-4B58-99FA-B00E2211B252}"/>
              </a:ext>
            </a:extLst>
          </p:cNvPr>
          <p:cNvSpPr>
            <a:spLocks noGrp="1"/>
          </p:cNvSpPr>
          <p:nvPr>
            <p:ph idx="1"/>
          </p:nvPr>
        </p:nvSpPr>
        <p:spPr/>
        <p:txBody>
          <a:bodyPr/>
          <a:lstStyle/>
          <a:p>
            <a:endParaRPr lang="en-IN" dirty="0"/>
          </a:p>
        </p:txBody>
      </p:sp>
      <p:sp>
        <p:nvSpPr>
          <p:cNvPr id="4" name="Text Placeholder 3">
            <a:extLst>
              <a:ext uri="{FF2B5EF4-FFF2-40B4-BE49-F238E27FC236}">
                <a16:creationId xmlns:a16="http://schemas.microsoft.com/office/drawing/2014/main" id="{442C6A9A-0C1F-4858-A261-CECD9DBAFD56}"/>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CC19C39C-05CA-42CA-A678-F3E75D2B15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16551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E0017-1811-474B-9B11-26368F2FFD66}"/>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7D1960E-03C7-4D03-9F98-7D5AA1B6A15C}"/>
              </a:ext>
            </a:extLst>
          </p:cNvPr>
          <p:cNvSpPr>
            <a:spLocks noGrp="1"/>
          </p:cNvSpPr>
          <p:nvPr>
            <p:ph idx="1"/>
          </p:nvPr>
        </p:nvSpPr>
        <p:spPr/>
        <p:txBody>
          <a:bodyPr/>
          <a:lstStyle/>
          <a:p>
            <a:endParaRPr lang="en-IN" dirty="0"/>
          </a:p>
        </p:txBody>
      </p:sp>
      <p:sp>
        <p:nvSpPr>
          <p:cNvPr id="4" name="Text Placeholder 3">
            <a:extLst>
              <a:ext uri="{FF2B5EF4-FFF2-40B4-BE49-F238E27FC236}">
                <a16:creationId xmlns:a16="http://schemas.microsoft.com/office/drawing/2014/main" id="{24362AA4-A65B-4668-84B6-C8493EBBD84E}"/>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52F3F6C8-EEDE-41D1-AB5E-18D627ADF4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8236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79C3A7B-E0A3-4238-92D9-F46E8A00B089}"/>
              </a:ext>
            </a:extLst>
          </p:cNvPr>
          <p:cNvSpPr txBox="1"/>
          <p:nvPr/>
        </p:nvSpPr>
        <p:spPr>
          <a:xfrm>
            <a:off x="482724" y="1680594"/>
            <a:ext cx="11282555" cy="4832092"/>
          </a:xfrm>
          <a:prstGeom prst="rect">
            <a:avLst/>
          </a:prstGeom>
          <a:noFill/>
        </p:spPr>
        <p:txBody>
          <a:bodyPr wrap="square" rtlCol="0">
            <a:spAutoFit/>
          </a:bodyPr>
          <a:lstStyle/>
          <a:p>
            <a:pPr algn="just"/>
            <a:r>
              <a:rPr lang="en-IN" sz="2800" dirty="0">
                <a:latin typeface="Times New Roman" panose="02020603050405020304" pitchFamily="18" charset="0"/>
                <a:cs typeface="Times New Roman" panose="02020603050405020304" pitchFamily="18" charset="0"/>
              </a:rPr>
              <a:t>1.After Success OTP validation you </a:t>
            </a:r>
            <a:r>
              <a:rPr lang="en-IN" sz="2800" dirty="0" smtClean="0">
                <a:latin typeface="Times New Roman" panose="02020603050405020304" pitchFamily="18" charset="0"/>
                <a:cs typeface="Times New Roman" panose="02020603050405020304" pitchFamily="18" charset="0"/>
              </a:rPr>
              <a:t>will be </a:t>
            </a:r>
            <a:r>
              <a:rPr lang="en-IN" sz="2800" dirty="0">
                <a:latin typeface="Times New Roman" panose="02020603050405020304" pitchFamily="18" charset="0"/>
                <a:cs typeface="Times New Roman" panose="02020603050405020304" pitchFamily="18" charset="0"/>
              </a:rPr>
              <a:t>redirected to the third </a:t>
            </a:r>
            <a:r>
              <a:rPr lang="en-IN" sz="2800" dirty="0" smtClean="0">
                <a:latin typeface="Times New Roman" panose="02020603050405020304" pitchFamily="18" charset="0"/>
                <a:cs typeface="Times New Roman" panose="02020603050405020304" pitchFamily="18" charset="0"/>
              </a:rPr>
              <a:t>step.</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2.The first Step in third step authentication </a:t>
            </a:r>
            <a:r>
              <a:rPr lang="en-IN" sz="2800" dirty="0" smtClean="0">
                <a:latin typeface="Times New Roman" panose="02020603050405020304" pitchFamily="18" charset="0"/>
                <a:cs typeface="Times New Roman" panose="02020603050405020304" pitchFamily="18" charset="0"/>
              </a:rPr>
              <a:t>is, </a:t>
            </a:r>
            <a:r>
              <a:rPr lang="en-IN" sz="2800" dirty="0">
                <a:latin typeface="Times New Roman" panose="02020603050405020304" pitchFamily="18" charset="0"/>
                <a:cs typeface="Times New Roman" panose="02020603050405020304" pitchFamily="18" charset="0"/>
              </a:rPr>
              <a:t>you have to enter your </a:t>
            </a:r>
            <a:r>
              <a:rPr lang="en-IN" sz="2800" dirty="0" smtClean="0">
                <a:latin typeface="Times New Roman" panose="02020603050405020304" pitchFamily="18" charset="0"/>
                <a:cs typeface="Times New Roman" panose="02020603050405020304" pitchFamily="18" charset="0"/>
              </a:rPr>
              <a:t>registered mail id.  </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3.If the user email id  matches with the registered email id in the data base t</a:t>
            </a:r>
            <a:r>
              <a:rPr lang="en-IN" sz="2800" dirty="0" smtClean="0">
                <a:latin typeface="Times New Roman" panose="02020603050405020304" pitchFamily="18" charset="0"/>
                <a:cs typeface="Times New Roman" panose="02020603050405020304" pitchFamily="18" charset="0"/>
              </a:rPr>
              <a:t>hen </a:t>
            </a:r>
            <a:r>
              <a:rPr lang="en-IN" sz="2800" dirty="0">
                <a:latin typeface="Times New Roman" panose="02020603050405020304" pitchFamily="18" charset="0"/>
                <a:cs typeface="Times New Roman" panose="02020603050405020304" pitchFamily="18" charset="0"/>
              </a:rPr>
              <a:t>an email </a:t>
            </a:r>
            <a:r>
              <a:rPr lang="en-IN" sz="2800" dirty="0" smtClean="0">
                <a:latin typeface="Times New Roman" panose="02020603050405020304" pitchFamily="18" charset="0"/>
                <a:cs typeface="Times New Roman" panose="02020603050405020304" pitchFamily="18" charset="0"/>
              </a:rPr>
              <a:t>will be </a:t>
            </a:r>
            <a:r>
              <a:rPr lang="en-IN" sz="2800" dirty="0">
                <a:latin typeface="Times New Roman" panose="02020603050405020304" pitchFamily="18" charset="0"/>
                <a:cs typeface="Times New Roman" panose="02020603050405020304" pitchFamily="18" charset="0"/>
              </a:rPr>
              <a:t>sent to the user </a:t>
            </a:r>
            <a:r>
              <a:rPr lang="en-IN" sz="2800" dirty="0" smtClean="0">
                <a:latin typeface="Times New Roman" panose="02020603050405020304" pitchFamily="18" charset="0"/>
                <a:cs typeface="Times New Roman" panose="02020603050405020304" pitchFamily="18" charset="0"/>
              </a:rPr>
              <a:t>email.</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4.In that </a:t>
            </a:r>
            <a:r>
              <a:rPr lang="en-IN" sz="2800" dirty="0" smtClean="0">
                <a:latin typeface="Times New Roman" panose="02020603050405020304" pitchFamily="18" charset="0"/>
                <a:cs typeface="Times New Roman" panose="02020603050405020304" pitchFamily="18" charset="0"/>
              </a:rPr>
              <a:t>email, </a:t>
            </a:r>
            <a:r>
              <a:rPr lang="en-IN" sz="2800" dirty="0">
                <a:latin typeface="Times New Roman" panose="02020603050405020304" pitchFamily="18" charset="0"/>
                <a:cs typeface="Times New Roman" panose="02020603050405020304" pitchFamily="18" charset="0"/>
              </a:rPr>
              <a:t>an app link is present which we call as </a:t>
            </a:r>
            <a:r>
              <a:rPr lang="en-IN" sz="2800" dirty="0" smtClean="0">
                <a:latin typeface="Times New Roman" panose="02020603050405020304" pitchFamily="18" charset="0"/>
                <a:cs typeface="Times New Roman" panose="02020603050405020304" pitchFamily="18" charset="0"/>
              </a:rPr>
              <a:t>deep-link</a:t>
            </a:r>
            <a:r>
              <a:rPr lang="en-IN" sz="2800" dirty="0">
                <a:latin typeface="Times New Roman" panose="02020603050405020304" pitchFamily="18" charset="0"/>
                <a:cs typeface="Times New Roman" panose="02020603050405020304" pitchFamily="18" charset="0"/>
              </a:rPr>
              <a:t>.</a:t>
            </a:r>
          </a:p>
          <a:p>
            <a:pPr algn="just"/>
            <a:r>
              <a:rPr lang="en-IN" sz="2800" dirty="0">
                <a:latin typeface="Times New Roman" panose="02020603050405020304" pitchFamily="18" charset="0"/>
                <a:cs typeface="Times New Roman" panose="02020603050405020304" pitchFamily="18" charset="0"/>
              </a:rPr>
              <a:t>5.Click on that link it will take you to </a:t>
            </a:r>
            <a:r>
              <a:rPr lang="en-IN" sz="2800" dirty="0" smtClean="0">
                <a:latin typeface="Times New Roman" panose="02020603050405020304" pitchFamily="18" charset="0"/>
                <a:cs typeface="Times New Roman" panose="02020603050405020304" pitchFamily="18" charset="0"/>
              </a:rPr>
              <a:t>biometric app </a:t>
            </a:r>
            <a:r>
              <a:rPr lang="en-IN" sz="2800" dirty="0">
                <a:latin typeface="Times New Roman" panose="02020603050405020304" pitchFamily="18" charset="0"/>
                <a:cs typeface="Times New Roman" panose="02020603050405020304" pitchFamily="18" charset="0"/>
              </a:rPr>
              <a:t>that you have </a:t>
            </a:r>
            <a:r>
              <a:rPr lang="en-IN" sz="2800" dirty="0" smtClean="0">
                <a:latin typeface="Times New Roman" panose="02020603050405020304" pitchFamily="18" charset="0"/>
                <a:cs typeface="Times New Roman" panose="02020603050405020304" pitchFamily="18" charset="0"/>
              </a:rPr>
              <a:t>installed.</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6.Put your finger on the fingerprint sensor.</a:t>
            </a:r>
          </a:p>
          <a:p>
            <a:pPr algn="just"/>
            <a:r>
              <a:rPr lang="en-IN" sz="2800" dirty="0">
                <a:solidFill>
                  <a:schemeClr val="bg1"/>
                </a:solidFill>
                <a:latin typeface="Times New Roman" panose="02020603050405020304" pitchFamily="18" charset="0"/>
                <a:cs typeface="Times New Roman" panose="02020603050405020304" pitchFamily="18" charset="0"/>
              </a:rPr>
              <a:t>7.If it matches then your payment will be successful or else it will not be </a:t>
            </a:r>
            <a:r>
              <a:rPr lang="en-IN" sz="2800" dirty="0" smtClean="0">
                <a:solidFill>
                  <a:schemeClr val="bg1"/>
                </a:solidFill>
                <a:latin typeface="Times New Roman" panose="02020603050405020304" pitchFamily="18" charset="0"/>
                <a:cs typeface="Times New Roman" panose="02020603050405020304" pitchFamily="18" charset="0"/>
              </a:rPr>
              <a:t>successful</a:t>
            </a:r>
            <a:r>
              <a:rPr lang="en-IN" sz="2800" dirty="0">
                <a:solidFill>
                  <a:schemeClr val="bg1"/>
                </a:solidFill>
                <a:latin typeface="Times New Roman" panose="02020603050405020304" pitchFamily="18" charset="0"/>
                <a:cs typeface="Times New Roman" panose="02020603050405020304" pitchFamily="18" charset="0"/>
              </a:rPr>
              <a:t>.</a:t>
            </a:r>
          </a:p>
          <a:p>
            <a:pPr algn="just"/>
            <a:endParaRPr lang="en-IN" sz="28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600891" y="888274"/>
            <a:ext cx="8264435" cy="707886"/>
          </a:xfrm>
          <a:prstGeom prst="rect">
            <a:avLst/>
          </a:prstGeom>
          <a:noFill/>
        </p:spPr>
        <p:txBody>
          <a:bodyPr wrap="square" rtlCol="0">
            <a:spAutoFit/>
          </a:bodyPr>
          <a:lstStyle/>
          <a:p>
            <a:r>
              <a:rPr lang="en-IN" sz="4000" b="1" dirty="0" smtClean="0">
                <a:solidFill>
                  <a:schemeClr val="accent1">
                    <a:lumMod val="60000"/>
                    <a:lumOff val="40000"/>
                  </a:schemeClr>
                </a:solidFill>
                <a:latin typeface="Times New Roman" panose="02020603050405020304" pitchFamily="18" charset="0"/>
                <a:cs typeface="Times New Roman" panose="02020603050405020304" pitchFamily="18" charset="0"/>
              </a:rPr>
              <a:t>3</a:t>
            </a:r>
            <a:r>
              <a:rPr lang="en-IN" sz="4000" b="1" baseline="30000" dirty="0" smtClean="0">
                <a:solidFill>
                  <a:schemeClr val="accent1">
                    <a:lumMod val="60000"/>
                    <a:lumOff val="40000"/>
                  </a:schemeClr>
                </a:solidFill>
                <a:latin typeface="Times New Roman" panose="02020603050405020304" pitchFamily="18" charset="0"/>
                <a:cs typeface="Times New Roman" panose="02020603050405020304" pitchFamily="18" charset="0"/>
              </a:rPr>
              <a:t>rd</a:t>
            </a:r>
            <a:r>
              <a:rPr lang="en-IN" sz="4000" b="1" dirty="0" smtClean="0">
                <a:solidFill>
                  <a:schemeClr val="accent1">
                    <a:lumMod val="60000"/>
                    <a:lumOff val="40000"/>
                  </a:schemeClr>
                </a:solidFill>
                <a:latin typeface="Times New Roman" panose="02020603050405020304" pitchFamily="18" charset="0"/>
                <a:cs typeface="Times New Roman" panose="02020603050405020304" pitchFamily="18" charset="0"/>
              </a:rPr>
              <a:t> step Authentication</a:t>
            </a:r>
            <a:endParaRPr lang="en-IN" sz="40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9917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75845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IN" dirty="0"/>
              <a:t>Abstract</a:t>
            </a:r>
          </a:p>
        </p:txBody>
      </p:sp>
      <p:sp>
        <p:nvSpPr>
          <p:cNvPr id="3" name="Content Placeholder 2"/>
          <p:cNvSpPr>
            <a:spLocks noGrp="1"/>
          </p:cNvSpPr>
          <p:nvPr>
            <p:ph idx="1"/>
          </p:nvPr>
        </p:nvSpPr>
        <p:spPr/>
        <p:txBody>
          <a:bodyPr/>
          <a:lstStyle/>
          <a:p>
            <a:pPr algn="just"/>
            <a:r>
              <a:rPr lang="en-IN" dirty="0"/>
              <a:t>Cyber Security plays an important role in the field of information technology .Securing the information have become one of the biggest challenges in the present day. When ever we think about the cyber security the first thing that comes to our mind is ‘cyber crimes’ which are increasing immensely day by day. Various Governments and companies are taking many measures in order to prevent these cyber crimes. Besides various measures cyber security is still a very big concern to many. This paper mainly focuses on challenges faced by cyber security on the latest technologies .It also focuses on latest about the cyber security techniques, ethics and the trends changing the face of cyber security. In our project we are going to provide 3 step authentication for payment portal for online transactions, this provides authentication to the user as he gets an OTP to the registered mobile number and only after the otp is correct then it gets redirected to the email page, when the user enters the registered email id he gets the link to the biometric app, using this app which must be pre installed in the mobile phone, only after the fingerprint matches the transaction will be completed successfully.</a:t>
            </a:r>
          </a:p>
        </p:txBody>
      </p:sp>
    </p:spTree>
    <p:extLst>
      <p:ext uri="{BB962C8B-B14F-4D97-AF65-F5344CB8AC3E}">
        <p14:creationId xmlns:p14="http://schemas.microsoft.com/office/powerpoint/2010/main" val="2094598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8003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26332"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708" y="0"/>
            <a:ext cx="6087293" cy="6858000"/>
          </a:xfrm>
          <a:prstGeom prst="rect">
            <a:avLst/>
          </a:prstGeom>
        </p:spPr>
      </p:pic>
      <p:sp>
        <p:nvSpPr>
          <p:cNvPr id="4" name="Right Arrow 3"/>
          <p:cNvSpPr/>
          <p:nvPr/>
        </p:nvSpPr>
        <p:spPr>
          <a:xfrm>
            <a:off x="5669280" y="3500846"/>
            <a:ext cx="966651" cy="339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27382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0" y="1582341"/>
            <a:ext cx="6096000" cy="3693319"/>
          </a:xfrm>
          <a:prstGeom prst="rect">
            <a:avLst/>
          </a:prstGeom>
        </p:spPr>
        <p:txBody>
          <a:bodyPr>
            <a:spAutoFit/>
          </a:bodyPr>
          <a:lstStyle/>
          <a:p>
            <a:pPr algn="ctr"/>
            <a:r>
              <a:rPr lang="en-US" sz="5400" dirty="0">
                <a:ln w="0"/>
                <a:solidFill>
                  <a:schemeClr val="accent1"/>
                </a:solidFill>
                <a:effectLst>
                  <a:reflection blurRad="6350" stA="53000" endA="300" endPos="35500" dir="5400000" sy="-90000" algn="bl" rotWithShape="0"/>
                </a:effectLst>
              </a:rPr>
              <a:t>THANK YOU</a:t>
            </a:r>
          </a:p>
          <a:p>
            <a:pPr algn="ctr"/>
            <a:endParaRPr lang="en-US" sz="5400" dirty="0">
              <a:ln w="0"/>
              <a:solidFill>
                <a:schemeClr val="accent1">
                  <a:lumMod val="60000"/>
                  <a:lumOff val="40000"/>
                </a:schemeClr>
              </a:solidFill>
              <a:effectLst>
                <a:reflection blurRad="6350" stA="53000" endA="300" endPos="35500" dir="5400000" sy="-90000" algn="bl" rotWithShape="0"/>
              </a:effectLst>
            </a:endParaRPr>
          </a:p>
          <a:p>
            <a:pPr algn="ctr"/>
            <a:r>
              <a:rPr lang="en-IN" dirty="0">
                <a:solidFill>
                  <a:schemeClr val="accent1">
                    <a:lumMod val="60000"/>
                    <a:lumOff val="40000"/>
                  </a:schemeClr>
                </a:solidFill>
              </a:rPr>
              <a:t>R. Aravind				121710317045</a:t>
            </a:r>
          </a:p>
          <a:p>
            <a:pPr algn="ctr"/>
            <a:r>
              <a:rPr lang="en-IN" dirty="0">
                <a:solidFill>
                  <a:schemeClr val="accent1">
                    <a:lumMod val="60000"/>
                    <a:lumOff val="40000"/>
                  </a:schemeClr>
                </a:solidFill>
              </a:rPr>
              <a:t>P. Vaishnavi				121710317044</a:t>
            </a:r>
          </a:p>
          <a:p>
            <a:pPr algn="ctr"/>
            <a:r>
              <a:rPr lang="en-IN" dirty="0">
                <a:solidFill>
                  <a:schemeClr val="accent1">
                    <a:lumMod val="60000"/>
                    <a:lumOff val="40000"/>
                  </a:schemeClr>
                </a:solidFill>
              </a:rPr>
              <a:t>Ch</a:t>
            </a:r>
            <a:r>
              <a:rPr lang="en-IN" dirty="0" smtClean="0">
                <a:solidFill>
                  <a:schemeClr val="accent1">
                    <a:lumMod val="60000"/>
                    <a:lumOff val="40000"/>
                  </a:schemeClr>
                </a:solidFill>
              </a:rPr>
              <a:t>. V</a:t>
            </a:r>
            <a:r>
              <a:rPr lang="en-IN" dirty="0">
                <a:solidFill>
                  <a:schemeClr val="accent1">
                    <a:lumMod val="60000"/>
                    <a:lumOff val="40000"/>
                  </a:schemeClr>
                </a:solidFill>
              </a:rPr>
              <a:t>. Aarathi				121710317010</a:t>
            </a:r>
          </a:p>
          <a:p>
            <a:pPr algn="ctr"/>
            <a:r>
              <a:rPr lang="en-IN" dirty="0">
                <a:solidFill>
                  <a:schemeClr val="accent1">
                    <a:lumMod val="60000"/>
                    <a:lumOff val="40000"/>
                  </a:schemeClr>
                </a:solidFill>
              </a:rPr>
              <a:t>Varaha Rakesh			</a:t>
            </a:r>
            <a:r>
              <a:rPr lang="en-IN" dirty="0" smtClean="0">
                <a:solidFill>
                  <a:schemeClr val="accent1">
                    <a:lumMod val="60000"/>
                    <a:lumOff val="40000"/>
                  </a:schemeClr>
                </a:solidFill>
              </a:rPr>
              <a:t>	121710317051</a:t>
            </a:r>
            <a:endParaRPr lang="en-IN" dirty="0">
              <a:solidFill>
                <a:schemeClr val="accent1">
                  <a:lumMod val="60000"/>
                  <a:lumOff val="40000"/>
                </a:schemeClr>
              </a:solidFill>
            </a:endParaRPr>
          </a:p>
          <a:p>
            <a:pPr algn="ct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90744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idx="1"/>
          </p:nvPr>
        </p:nvSpPr>
        <p:spPr/>
        <p:txBody>
          <a:bodyPr/>
          <a:lstStyle/>
          <a:p>
            <a:r>
              <a:rPr lang="en-IN" dirty="0"/>
              <a:t>Providing authentication to the user while performing online transaction.</a:t>
            </a:r>
          </a:p>
        </p:txBody>
      </p:sp>
    </p:spTree>
    <p:extLst>
      <p:ext uri="{BB962C8B-B14F-4D97-AF65-F5344CB8AC3E}">
        <p14:creationId xmlns:p14="http://schemas.microsoft.com/office/powerpoint/2010/main" val="2951783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Proposed solution</a:t>
            </a:r>
          </a:p>
        </p:txBody>
      </p:sp>
      <p:sp>
        <p:nvSpPr>
          <p:cNvPr id="3" name="Content Placeholder 2"/>
          <p:cNvSpPr>
            <a:spLocks noGrp="1"/>
          </p:cNvSpPr>
          <p:nvPr>
            <p:ph idx="1"/>
          </p:nvPr>
        </p:nvSpPr>
        <p:spPr/>
        <p:txBody>
          <a:bodyPr/>
          <a:lstStyle/>
          <a:p>
            <a:r>
              <a:rPr lang="en-IN" dirty="0"/>
              <a:t>In our project, we are used three steps for providing authentication to the user.</a:t>
            </a:r>
          </a:p>
        </p:txBody>
      </p:sp>
    </p:spTree>
    <p:extLst>
      <p:ext uri="{BB962C8B-B14F-4D97-AF65-F5344CB8AC3E}">
        <p14:creationId xmlns:p14="http://schemas.microsoft.com/office/powerpoint/2010/main" val="1797580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748A-3CF7-4455-8D79-66850982623B}"/>
              </a:ext>
            </a:extLst>
          </p:cNvPr>
          <p:cNvSpPr>
            <a:spLocks noGrp="1"/>
          </p:cNvSpPr>
          <p:nvPr>
            <p:ph type="title"/>
          </p:nvPr>
        </p:nvSpPr>
        <p:spPr/>
        <p:txBody>
          <a:bodyPr/>
          <a:lstStyle/>
          <a:p>
            <a:pPr algn="just"/>
            <a:r>
              <a:rPr lang="en-IN" dirty="0"/>
              <a:t> 								the 3 steps</a:t>
            </a:r>
          </a:p>
        </p:txBody>
      </p:sp>
      <p:sp>
        <p:nvSpPr>
          <p:cNvPr id="3" name="Content Placeholder 2">
            <a:extLst>
              <a:ext uri="{FF2B5EF4-FFF2-40B4-BE49-F238E27FC236}">
                <a16:creationId xmlns:a16="http://schemas.microsoft.com/office/drawing/2014/main" id="{889EB92C-A3B6-49BC-AE63-2A10EA7E736C}"/>
              </a:ext>
            </a:extLst>
          </p:cNvPr>
          <p:cNvSpPr>
            <a:spLocks noGrp="1"/>
          </p:cNvSpPr>
          <p:nvPr>
            <p:ph idx="1"/>
          </p:nvPr>
        </p:nvSpPr>
        <p:spPr/>
        <p:txBody>
          <a:bodyPr/>
          <a:lstStyle/>
          <a:p>
            <a:pPr marL="457200" indent="-457200">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LOGIN AUTHENTICATION (USERNAME AND PASSWORD)</a:t>
            </a:r>
          </a:p>
          <a:p>
            <a:pPr marL="457200" indent="-457200">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OTP  GENERATION AND VALIDATION (THROUGH SMS)</a:t>
            </a:r>
          </a:p>
          <a:p>
            <a:pPr marL="457200" indent="-457200">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BIOMETRIC VALIDATION </a:t>
            </a:r>
          </a:p>
          <a:p>
            <a:pPr marL="0" indent="0">
              <a:buNone/>
            </a:pPr>
            <a:endParaRPr lang="en-IN" dirty="0"/>
          </a:p>
        </p:txBody>
      </p:sp>
    </p:spTree>
    <p:extLst>
      <p:ext uri="{BB962C8B-B14F-4D97-AF65-F5344CB8AC3E}">
        <p14:creationId xmlns:p14="http://schemas.microsoft.com/office/powerpoint/2010/main" val="1607095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requirements</a:t>
            </a:r>
            <a:endParaRPr lang="en-IN" dirty="0"/>
          </a:p>
        </p:txBody>
      </p:sp>
      <p:sp>
        <p:nvSpPr>
          <p:cNvPr id="3" name="Content Placeholder 2"/>
          <p:cNvSpPr>
            <a:spLocks noGrp="1"/>
          </p:cNvSpPr>
          <p:nvPr>
            <p:ph idx="1"/>
          </p:nvPr>
        </p:nvSpPr>
        <p:spPr/>
        <p:txBody>
          <a:bodyPr/>
          <a:lstStyle/>
          <a:p>
            <a:r>
              <a:rPr lang="en-IN" dirty="0" smtClean="0"/>
              <a:t>Xampp</a:t>
            </a:r>
            <a:r>
              <a:rPr lang="en-IN" dirty="0" smtClean="0"/>
              <a:t> server</a:t>
            </a:r>
          </a:p>
          <a:p>
            <a:r>
              <a:rPr lang="en-IN" dirty="0" smtClean="0"/>
              <a:t>Sublime</a:t>
            </a:r>
          </a:p>
          <a:p>
            <a:r>
              <a:rPr lang="en-IN" dirty="0" smtClean="0"/>
              <a:t>Php</a:t>
            </a:r>
            <a:r>
              <a:rPr lang="en-IN" dirty="0" smtClean="0"/>
              <a:t> server</a:t>
            </a:r>
          </a:p>
          <a:p>
            <a:r>
              <a:rPr lang="en-IN" dirty="0" smtClean="0"/>
              <a:t>Database</a:t>
            </a:r>
          </a:p>
          <a:p>
            <a:r>
              <a:rPr lang="en-IN" dirty="0" smtClean="0"/>
              <a:t>Android studio</a:t>
            </a:r>
          </a:p>
          <a:p>
            <a:r>
              <a:rPr lang="en-IN" dirty="0" smtClean="0"/>
              <a:t>Collaboration with 2 factor(OTP sender)</a:t>
            </a:r>
          </a:p>
          <a:p>
            <a:r>
              <a:rPr lang="en-IN" dirty="0" smtClean="0"/>
              <a:t>Mail server: SMTP</a:t>
            </a:r>
            <a:endParaRPr lang="en-IN" dirty="0"/>
          </a:p>
        </p:txBody>
      </p:sp>
    </p:spTree>
    <p:extLst>
      <p:ext uri="{BB962C8B-B14F-4D97-AF65-F5344CB8AC3E}">
        <p14:creationId xmlns:p14="http://schemas.microsoft.com/office/powerpoint/2010/main" val="2040866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To begin with… the index page</a:t>
            </a:r>
            <a:endParaRPr lang="en-IN" dirty="0"/>
          </a:p>
        </p:txBody>
      </p:sp>
      <p:pic>
        <p:nvPicPr>
          <p:cNvPr id="3" name="Picture 2">
            <a:extLst>
              <a:ext uri="{FF2B5EF4-FFF2-40B4-BE49-F238E27FC236}">
                <a16:creationId xmlns:a16="http://schemas.microsoft.com/office/drawing/2014/main" id="{4B5552DF-A99B-4F73-9622-E5523B8441F2}"/>
              </a:ext>
            </a:extLst>
          </p:cNvPr>
          <p:cNvPicPr>
            <a:picLocks noChangeAspect="1"/>
          </p:cNvPicPr>
          <p:nvPr/>
        </p:nvPicPr>
        <p:blipFill rotWithShape="1">
          <a:blip r:embed="rId2"/>
          <a:srcRect t="8000"/>
          <a:stretch/>
        </p:blipFill>
        <p:spPr>
          <a:xfrm>
            <a:off x="575894" y="2116182"/>
            <a:ext cx="11029616" cy="4741817"/>
          </a:xfrm>
          <a:prstGeom prst="rect">
            <a:avLst/>
          </a:prstGeom>
        </p:spPr>
      </p:pic>
    </p:spTree>
    <p:extLst>
      <p:ext uri="{BB962C8B-B14F-4D97-AF65-F5344CB8AC3E}">
        <p14:creationId xmlns:p14="http://schemas.microsoft.com/office/powerpoint/2010/main" val="2134237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59D537-4DC5-4FC0-9BAB-1AAFACDD9DB1}"/>
              </a:ext>
            </a:extLst>
          </p:cNvPr>
          <p:cNvPicPr>
            <a:picLocks noChangeAspect="1"/>
          </p:cNvPicPr>
          <p:nvPr/>
        </p:nvPicPr>
        <p:blipFill rotWithShape="1">
          <a:blip r:embed="rId2"/>
          <a:srcRect t="8508"/>
          <a:stretch/>
        </p:blipFill>
        <p:spPr>
          <a:xfrm>
            <a:off x="0" y="0"/>
            <a:ext cx="12192000" cy="6858000"/>
          </a:xfrm>
          <a:prstGeom prst="rect">
            <a:avLst/>
          </a:prstGeom>
        </p:spPr>
      </p:pic>
    </p:spTree>
    <p:extLst>
      <p:ext uri="{BB962C8B-B14F-4D97-AF65-F5344CB8AC3E}">
        <p14:creationId xmlns:p14="http://schemas.microsoft.com/office/powerpoint/2010/main" val="2467684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6775F2-5F52-48B9-BAF1-EA8F51164420}"/>
              </a:ext>
            </a:extLst>
          </p:cNvPr>
          <p:cNvPicPr>
            <a:picLocks noChangeAspect="1"/>
          </p:cNvPicPr>
          <p:nvPr/>
        </p:nvPicPr>
        <p:blipFill rotWithShape="1">
          <a:blip r:embed="rId2"/>
          <a:srcRect t="8381"/>
          <a:stretch/>
        </p:blipFill>
        <p:spPr>
          <a:xfrm>
            <a:off x="0" y="0"/>
            <a:ext cx="12192000" cy="6858000"/>
          </a:xfrm>
          <a:prstGeom prst="rect">
            <a:avLst/>
          </a:prstGeom>
        </p:spPr>
      </p:pic>
    </p:spTree>
    <p:extLst>
      <p:ext uri="{BB962C8B-B14F-4D97-AF65-F5344CB8AC3E}">
        <p14:creationId xmlns:p14="http://schemas.microsoft.com/office/powerpoint/2010/main" val="135767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
  <TotalTime>799</TotalTime>
  <Words>583</Words>
  <Application>Microsoft Office PowerPoint</Application>
  <PresentationFormat>Widescreen</PresentationFormat>
  <Paragraphs>58</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Gill Sans MT</vt:lpstr>
      <vt:lpstr>Times New Roman</vt:lpstr>
      <vt:lpstr>Wingdings 2</vt:lpstr>
      <vt:lpstr>Dividend</vt:lpstr>
      <vt:lpstr>Three-step-authentication</vt:lpstr>
      <vt:lpstr>Abstract</vt:lpstr>
      <vt:lpstr>Problem statement</vt:lpstr>
      <vt:lpstr>Proposed solution</vt:lpstr>
      <vt:lpstr>         the 3 steps</vt:lpstr>
      <vt:lpstr>PROJECT requirements</vt:lpstr>
      <vt:lpstr>To begin with… the index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Three-step-authentication</dc:title>
  <dc:creator>Vaishu Vaishnavi</dc:creator>
  <cp:lastModifiedBy>Vaishu Vaishnavi</cp:lastModifiedBy>
  <cp:revision>60</cp:revision>
  <dcterms:created xsi:type="dcterms:W3CDTF">2020-12-23T08:47:05Z</dcterms:created>
  <dcterms:modified xsi:type="dcterms:W3CDTF">2021-05-18T06:39:30Z</dcterms:modified>
</cp:coreProperties>
</file>